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6" r:id="rId1"/>
    <p:sldMasterId id="2147483881" r:id="rId2"/>
  </p:sldMasterIdLst>
  <p:sldIdLst>
    <p:sldId id="256" r:id="rId3"/>
    <p:sldId id="257" r:id="rId4"/>
    <p:sldId id="258" r:id="rId5"/>
    <p:sldId id="259" r:id="rId6"/>
    <p:sldId id="271" r:id="rId7"/>
    <p:sldId id="260" r:id="rId8"/>
    <p:sldId id="261" r:id="rId9"/>
    <p:sldId id="262" r:id="rId10"/>
    <p:sldId id="263" r:id="rId11"/>
    <p:sldId id="272" r:id="rId12"/>
    <p:sldId id="265" r:id="rId13"/>
    <p:sldId id="268" r:id="rId14"/>
    <p:sldId id="269" r:id="rId15"/>
    <p:sldId id="270" r:id="rId16"/>
    <p:sldId id="264" r:id="rId17"/>
    <p:sldId id="266" r:id="rId18"/>
    <p:sldId id="267" r:id="rId19"/>
  </p:sldIdLst>
  <p:sldSz cx="12192000" cy="6858000"/>
  <p:notesSz cx="6858000" cy="9144000"/>
  <p:embeddedFontLst>
    <p:embeddedFont>
      <p:font typeface="Microsoft JhengHei" panose="020B0604030504040204" pitchFamily="34" charset="-120"/>
      <p:regular r:id="rId20"/>
      <p:bold r:id="rId21"/>
    </p:embeddedFont>
    <p:embeddedFont>
      <p:font typeface="新細明體" panose="02020500000000000000" pitchFamily="18" charset="-120"/>
      <p:regular r:id="rId22"/>
    </p:embeddedFont>
    <p:embeddedFont>
      <p:font typeface="Wawati SC" pitchFamily="82" charset="-122"/>
      <p:regular r:id="rId23"/>
    </p:embeddedFont>
    <p:embeddedFont>
      <p:font typeface="Yuppy SC" panose="020F0603040207020204" pitchFamily="34" charset="-122"/>
      <p:regular r:id="rId24"/>
    </p:embeddedFont>
    <p:embeddedFont>
      <p:font typeface="Apple Braille" pitchFamily="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rdia New" panose="020B0304020202020204" pitchFamily="34" charset="-34"/>
      <p:regular r:id="rId32"/>
      <p:bold r:id="rId33"/>
      <p:italic r:id="rId34"/>
      <p:boldItalic r:id="rId35"/>
    </p:embeddedFont>
    <p:embeddedFont>
      <p:font typeface="Wingdings 2" pitchFamily="2" charset="2"/>
      <p:regular r:id="rId3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4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7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84D4BB-B079-984D-AB95-473DEF445E18}" type="doc">
      <dgm:prSet loTypeId="urn:microsoft.com/office/officeart/2005/8/layout/process2" loCatId="" qsTypeId="urn:microsoft.com/office/officeart/2005/8/quickstyle/3d1" qsCatId="3D" csTypeId="urn:microsoft.com/office/officeart/2005/8/colors/accent1_2" csCatId="accent1" phldr="1"/>
      <dgm:spPr/>
    </dgm:pt>
    <dgm:pt modelId="{4BBC720B-1454-0D42-B7D7-5EAC1761C3E2}">
      <dgm:prSet phldrT="[文字]"/>
      <dgm:spPr/>
      <dgm:t>
        <a:bodyPr/>
        <a:lstStyle/>
        <a:p>
          <a:r>
            <a:rPr lang="zh-TW" altLang="en-US" dirty="0"/>
            <a:t>讀入圖片顏色</a:t>
          </a:r>
        </a:p>
      </dgm:t>
    </dgm:pt>
    <dgm:pt modelId="{75E39D79-8ACE-354D-B3C8-2E6332C91B13}" type="parTrans" cxnId="{5C5B2B9F-7EFE-9649-BD85-33852923828F}">
      <dgm:prSet/>
      <dgm:spPr/>
      <dgm:t>
        <a:bodyPr/>
        <a:lstStyle/>
        <a:p>
          <a:endParaRPr lang="zh-TW" altLang="en-US"/>
        </a:p>
      </dgm:t>
    </dgm:pt>
    <dgm:pt modelId="{330FB7AF-80A1-6043-BDA1-049F2EF4FF04}" type="sibTrans" cxnId="{5C5B2B9F-7EFE-9649-BD85-33852923828F}">
      <dgm:prSet/>
      <dgm:spPr/>
      <dgm:t>
        <a:bodyPr/>
        <a:lstStyle/>
        <a:p>
          <a:endParaRPr lang="zh-TW" altLang="en-US"/>
        </a:p>
      </dgm:t>
    </dgm:pt>
    <dgm:pt modelId="{DD6432C1-CB7F-A245-833C-7081FEADC94B}">
      <dgm:prSet phldrT="[文字]"/>
      <dgm:spPr/>
      <dgm:t>
        <a:bodyPr/>
        <a:lstStyle/>
        <a:p>
          <a:r>
            <a:rPr lang="zh-TW" altLang="en-US" dirty="0"/>
            <a:t>轉換為灰階</a:t>
          </a:r>
        </a:p>
      </dgm:t>
    </dgm:pt>
    <dgm:pt modelId="{76BECD35-0912-D84A-9370-808B312BDFFF}" type="parTrans" cxnId="{2FCD7B58-68C1-DB4C-A0EF-A915406A5681}">
      <dgm:prSet/>
      <dgm:spPr/>
      <dgm:t>
        <a:bodyPr/>
        <a:lstStyle/>
        <a:p>
          <a:endParaRPr lang="zh-TW" altLang="en-US"/>
        </a:p>
      </dgm:t>
    </dgm:pt>
    <dgm:pt modelId="{A1B0B504-1FC3-A94A-9EDC-A91A77268B52}" type="sibTrans" cxnId="{2FCD7B58-68C1-DB4C-A0EF-A915406A5681}">
      <dgm:prSet/>
      <dgm:spPr/>
      <dgm:t>
        <a:bodyPr/>
        <a:lstStyle/>
        <a:p>
          <a:endParaRPr lang="zh-TW" altLang="en-US"/>
        </a:p>
      </dgm:t>
    </dgm:pt>
    <dgm:pt modelId="{E4951B71-D561-0642-9D15-BAAEF7D3D204}">
      <dgm:prSet phldrT="[文字]"/>
      <dgm:spPr/>
      <dgm:t>
        <a:bodyPr/>
        <a:lstStyle/>
        <a:p>
          <a:r>
            <a:rPr lang="zh-TW" altLang="en-US" dirty="0"/>
            <a:t>若顏色值</a:t>
          </a:r>
          <a:r>
            <a:rPr lang="en-US" altLang="zh-TW" dirty="0"/>
            <a:t>&gt;200*</a:t>
          </a:r>
        </a:p>
        <a:p>
          <a:r>
            <a:rPr lang="zh-TW" altLang="en-US" dirty="0"/>
            <a:t>將此格記為有顏色（指紋有印到）</a:t>
          </a:r>
        </a:p>
      </dgm:t>
    </dgm:pt>
    <dgm:pt modelId="{5DD45125-454D-504E-8D9F-1773FA028564}" type="parTrans" cxnId="{4B172A86-10ED-E047-B4ED-B7C556A1EBB5}">
      <dgm:prSet/>
      <dgm:spPr/>
      <dgm:t>
        <a:bodyPr/>
        <a:lstStyle/>
        <a:p>
          <a:endParaRPr lang="zh-TW" altLang="en-US"/>
        </a:p>
      </dgm:t>
    </dgm:pt>
    <dgm:pt modelId="{CC8388E7-9270-414F-AA55-C477C83BF039}" type="sibTrans" cxnId="{4B172A86-10ED-E047-B4ED-B7C556A1EBB5}">
      <dgm:prSet/>
      <dgm:spPr/>
      <dgm:t>
        <a:bodyPr/>
        <a:lstStyle/>
        <a:p>
          <a:endParaRPr lang="zh-TW" altLang="en-US"/>
        </a:p>
      </dgm:t>
    </dgm:pt>
    <dgm:pt modelId="{3B4FCE67-7361-BD49-9D77-D5E6D89D99B3}">
      <dgm:prSet phldrT="[文字]" custT="1"/>
      <dgm:spPr/>
      <dgm:t>
        <a:bodyPr/>
        <a:lstStyle/>
        <a:p>
          <a:r>
            <a:rPr lang="zh-TW" altLang="en-US" sz="1400" dirty="0"/>
            <a:t>計算寬度的平均及標準差以供判斷</a:t>
          </a:r>
        </a:p>
      </dgm:t>
    </dgm:pt>
    <dgm:pt modelId="{B914576E-FA37-0D46-BA7B-EC4EC9E2C6EA}" type="parTrans" cxnId="{AE092DD0-65EC-2B47-9D3B-F1177FB6F761}">
      <dgm:prSet/>
      <dgm:spPr/>
      <dgm:t>
        <a:bodyPr/>
        <a:lstStyle/>
        <a:p>
          <a:endParaRPr lang="zh-TW" altLang="en-US"/>
        </a:p>
      </dgm:t>
    </dgm:pt>
    <dgm:pt modelId="{87B7D3CE-B31A-0444-BA73-8C8D00C587FC}" type="sibTrans" cxnId="{AE092DD0-65EC-2B47-9D3B-F1177FB6F761}">
      <dgm:prSet/>
      <dgm:spPr/>
      <dgm:t>
        <a:bodyPr/>
        <a:lstStyle/>
        <a:p>
          <a:endParaRPr lang="zh-TW" altLang="en-US"/>
        </a:p>
      </dgm:t>
    </dgm:pt>
    <dgm:pt modelId="{76C11D6E-70BB-3947-806D-F18A23867288}" type="pres">
      <dgm:prSet presAssocID="{5D84D4BB-B079-984D-AB95-473DEF445E18}" presName="linearFlow" presStyleCnt="0">
        <dgm:presLayoutVars>
          <dgm:resizeHandles val="exact"/>
        </dgm:presLayoutVars>
      </dgm:prSet>
      <dgm:spPr/>
    </dgm:pt>
    <dgm:pt modelId="{9AA94CEA-B797-1741-B382-269CB1E56F8B}" type="pres">
      <dgm:prSet presAssocID="{4BBC720B-1454-0D42-B7D7-5EAC1761C3E2}" presName="node" presStyleLbl="node1" presStyleIdx="0" presStyleCnt="4">
        <dgm:presLayoutVars>
          <dgm:bulletEnabled val="1"/>
        </dgm:presLayoutVars>
      </dgm:prSet>
      <dgm:spPr/>
    </dgm:pt>
    <dgm:pt modelId="{E6F57C56-D2EB-2E4C-8A8B-FE059CFA5902}" type="pres">
      <dgm:prSet presAssocID="{330FB7AF-80A1-6043-BDA1-049F2EF4FF04}" presName="sibTrans" presStyleLbl="sibTrans2D1" presStyleIdx="0" presStyleCnt="3"/>
      <dgm:spPr/>
    </dgm:pt>
    <dgm:pt modelId="{1E6C4D8F-D049-CF4D-A040-18666718DADA}" type="pres">
      <dgm:prSet presAssocID="{330FB7AF-80A1-6043-BDA1-049F2EF4FF04}" presName="connectorText" presStyleLbl="sibTrans2D1" presStyleIdx="0" presStyleCnt="3"/>
      <dgm:spPr/>
    </dgm:pt>
    <dgm:pt modelId="{37915C9E-A7AC-464F-99B9-BAC5B7AC9858}" type="pres">
      <dgm:prSet presAssocID="{DD6432C1-CB7F-A245-833C-7081FEADC94B}" presName="node" presStyleLbl="node1" presStyleIdx="1" presStyleCnt="4">
        <dgm:presLayoutVars>
          <dgm:bulletEnabled val="1"/>
        </dgm:presLayoutVars>
      </dgm:prSet>
      <dgm:spPr/>
    </dgm:pt>
    <dgm:pt modelId="{28F35CCC-EA6F-4B4E-AB4F-4D61EF352B5A}" type="pres">
      <dgm:prSet presAssocID="{A1B0B504-1FC3-A94A-9EDC-A91A77268B52}" presName="sibTrans" presStyleLbl="sibTrans2D1" presStyleIdx="1" presStyleCnt="3"/>
      <dgm:spPr/>
    </dgm:pt>
    <dgm:pt modelId="{AE4ED2AD-64C0-1840-8627-A64C885C5015}" type="pres">
      <dgm:prSet presAssocID="{A1B0B504-1FC3-A94A-9EDC-A91A77268B52}" presName="connectorText" presStyleLbl="sibTrans2D1" presStyleIdx="1" presStyleCnt="3"/>
      <dgm:spPr/>
    </dgm:pt>
    <dgm:pt modelId="{387B5350-34E0-DA41-8E5A-1B7F766C8F10}" type="pres">
      <dgm:prSet presAssocID="{E4951B71-D561-0642-9D15-BAAEF7D3D204}" presName="node" presStyleLbl="node1" presStyleIdx="2" presStyleCnt="4">
        <dgm:presLayoutVars>
          <dgm:bulletEnabled val="1"/>
        </dgm:presLayoutVars>
      </dgm:prSet>
      <dgm:spPr/>
    </dgm:pt>
    <dgm:pt modelId="{688289A4-2ACE-5342-B2DA-C4CEF2CCF801}" type="pres">
      <dgm:prSet presAssocID="{CC8388E7-9270-414F-AA55-C477C83BF039}" presName="sibTrans" presStyleLbl="sibTrans2D1" presStyleIdx="2" presStyleCnt="3"/>
      <dgm:spPr/>
    </dgm:pt>
    <dgm:pt modelId="{19B64945-1D97-1247-B6DE-1E03BF17B0D8}" type="pres">
      <dgm:prSet presAssocID="{CC8388E7-9270-414F-AA55-C477C83BF039}" presName="connectorText" presStyleLbl="sibTrans2D1" presStyleIdx="2" presStyleCnt="3"/>
      <dgm:spPr/>
    </dgm:pt>
    <dgm:pt modelId="{C8510B1A-A5CA-B647-8821-E3373C04BD3F}" type="pres">
      <dgm:prSet presAssocID="{3B4FCE67-7361-BD49-9D77-D5E6D89D99B3}" presName="node" presStyleLbl="node1" presStyleIdx="3" presStyleCnt="4">
        <dgm:presLayoutVars>
          <dgm:bulletEnabled val="1"/>
        </dgm:presLayoutVars>
      </dgm:prSet>
      <dgm:spPr/>
    </dgm:pt>
  </dgm:ptLst>
  <dgm:cxnLst>
    <dgm:cxn modelId="{F6FB5D24-E8E5-2040-9572-C9B3EEA03134}" type="presOf" srcId="{A1B0B504-1FC3-A94A-9EDC-A91A77268B52}" destId="{AE4ED2AD-64C0-1840-8627-A64C885C5015}" srcOrd="1" destOrd="0" presId="urn:microsoft.com/office/officeart/2005/8/layout/process2"/>
    <dgm:cxn modelId="{905B102A-0A17-7F47-833B-8D9CA1E75C40}" type="presOf" srcId="{3B4FCE67-7361-BD49-9D77-D5E6D89D99B3}" destId="{C8510B1A-A5CA-B647-8821-E3373C04BD3F}" srcOrd="0" destOrd="0" presId="urn:microsoft.com/office/officeart/2005/8/layout/process2"/>
    <dgm:cxn modelId="{AF925C3F-6F61-8B43-B30A-FCDA7F6E1C62}" type="presOf" srcId="{330FB7AF-80A1-6043-BDA1-049F2EF4FF04}" destId="{E6F57C56-D2EB-2E4C-8A8B-FE059CFA5902}" srcOrd="0" destOrd="0" presId="urn:microsoft.com/office/officeart/2005/8/layout/process2"/>
    <dgm:cxn modelId="{74432A4E-02A6-A447-BFB9-E50896788317}" type="presOf" srcId="{E4951B71-D561-0642-9D15-BAAEF7D3D204}" destId="{387B5350-34E0-DA41-8E5A-1B7F766C8F10}" srcOrd="0" destOrd="0" presId="urn:microsoft.com/office/officeart/2005/8/layout/process2"/>
    <dgm:cxn modelId="{2FCD7B58-68C1-DB4C-A0EF-A915406A5681}" srcId="{5D84D4BB-B079-984D-AB95-473DEF445E18}" destId="{DD6432C1-CB7F-A245-833C-7081FEADC94B}" srcOrd="1" destOrd="0" parTransId="{76BECD35-0912-D84A-9370-808B312BDFFF}" sibTransId="{A1B0B504-1FC3-A94A-9EDC-A91A77268B52}"/>
    <dgm:cxn modelId="{FC227280-9958-9140-8DC1-8C90E4EDFB32}" type="presOf" srcId="{CC8388E7-9270-414F-AA55-C477C83BF039}" destId="{19B64945-1D97-1247-B6DE-1E03BF17B0D8}" srcOrd="1" destOrd="0" presId="urn:microsoft.com/office/officeart/2005/8/layout/process2"/>
    <dgm:cxn modelId="{4B172A86-10ED-E047-B4ED-B7C556A1EBB5}" srcId="{5D84D4BB-B079-984D-AB95-473DEF445E18}" destId="{E4951B71-D561-0642-9D15-BAAEF7D3D204}" srcOrd="2" destOrd="0" parTransId="{5DD45125-454D-504E-8D9F-1773FA028564}" sibTransId="{CC8388E7-9270-414F-AA55-C477C83BF039}"/>
    <dgm:cxn modelId="{5EA3F594-D2D1-E14C-BF6A-87C0B825C96F}" type="presOf" srcId="{330FB7AF-80A1-6043-BDA1-049F2EF4FF04}" destId="{1E6C4D8F-D049-CF4D-A040-18666718DADA}" srcOrd="1" destOrd="0" presId="urn:microsoft.com/office/officeart/2005/8/layout/process2"/>
    <dgm:cxn modelId="{5C5B2B9F-7EFE-9649-BD85-33852923828F}" srcId="{5D84D4BB-B079-984D-AB95-473DEF445E18}" destId="{4BBC720B-1454-0D42-B7D7-5EAC1761C3E2}" srcOrd="0" destOrd="0" parTransId="{75E39D79-8ACE-354D-B3C8-2E6332C91B13}" sibTransId="{330FB7AF-80A1-6043-BDA1-049F2EF4FF04}"/>
    <dgm:cxn modelId="{3229E4B0-FB39-B54B-8542-A0BD172B52BF}" type="presOf" srcId="{5D84D4BB-B079-984D-AB95-473DEF445E18}" destId="{76C11D6E-70BB-3947-806D-F18A23867288}" srcOrd="0" destOrd="0" presId="urn:microsoft.com/office/officeart/2005/8/layout/process2"/>
    <dgm:cxn modelId="{AE092DD0-65EC-2B47-9D3B-F1177FB6F761}" srcId="{5D84D4BB-B079-984D-AB95-473DEF445E18}" destId="{3B4FCE67-7361-BD49-9D77-D5E6D89D99B3}" srcOrd="3" destOrd="0" parTransId="{B914576E-FA37-0D46-BA7B-EC4EC9E2C6EA}" sibTransId="{87B7D3CE-B31A-0444-BA73-8C8D00C587FC}"/>
    <dgm:cxn modelId="{B449CAD3-900D-4546-94C2-DFF8824BFD05}" type="presOf" srcId="{4BBC720B-1454-0D42-B7D7-5EAC1761C3E2}" destId="{9AA94CEA-B797-1741-B382-269CB1E56F8B}" srcOrd="0" destOrd="0" presId="urn:microsoft.com/office/officeart/2005/8/layout/process2"/>
    <dgm:cxn modelId="{CCC45CD5-5458-9B44-A8AB-B0E1F94CED59}" type="presOf" srcId="{A1B0B504-1FC3-A94A-9EDC-A91A77268B52}" destId="{28F35CCC-EA6F-4B4E-AB4F-4D61EF352B5A}" srcOrd="0" destOrd="0" presId="urn:microsoft.com/office/officeart/2005/8/layout/process2"/>
    <dgm:cxn modelId="{2291B3E2-B23B-9D40-A93F-9233B1A404B0}" type="presOf" srcId="{DD6432C1-CB7F-A245-833C-7081FEADC94B}" destId="{37915C9E-A7AC-464F-99B9-BAC5B7AC9858}" srcOrd="0" destOrd="0" presId="urn:microsoft.com/office/officeart/2005/8/layout/process2"/>
    <dgm:cxn modelId="{CAFFCCE6-B561-844C-AA3F-DDB3F2958920}" type="presOf" srcId="{CC8388E7-9270-414F-AA55-C477C83BF039}" destId="{688289A4-2ACE-5342-B2DA-C4CEF2CCF801}" srcOrd="0" destOrd="0" presId="urn:microsoft.com/office/officeart/2005/8/layout/process2"/>
    <dgm:cxn modelId="{8682C3A9-9CE6-F347-8466-39EF4CDC4BDC}" type="presParOf" srcId="{76C11D6E-70BB-3947-806D-F18A23867288}" destId="{9AA94CEA-B797-1741-B382-269CB1E56F8B}" srcOrd="0" destOrd="0" presId="urn:microsoft.com/office/officeart/2005/8/layout/process2"/>
    <dgm:cxn modelId="{B74377F3-E2C0-1A4C-B8B2-49F176ACB157}" type="presParOf" srcId="{76C11D6E-70BB-3947-806D-F18A23867288}" destId="{E6F57C56-D2EB-2E4C-8A8B-FE059CFA5902}" srcOrd="1" destOrd="0" presId="urn:microsoft.com/office/officeart/2005/8/layout/process2"/>
    <dgm:cxn modelId="{D997EE1A-628A-0F40-AF0A-5AA15F2BCA0D}" type="presParOf" srcId="{E6F57C56-D2EB-2E4C-8A8B-FE059CFA5902}" destId="{1E6C4D8F-D049-CF4D-A040-18666718DADA}" srcOrd="0" destOrd="0" presId="urn:microsoft.com/office/officeart/2005/8/layout/process2"/>
    <dgm:cxn modelId="{86020E2A-9421-9645-A667-8F1D8B5CCF58}" type="presParOf" srcId="{76C11D6E-70BB-3947-806D-F18A23867288}" destId="{37915C9E-A7AC-464F-99B9-BAC5B7AC9858}" srcOrd="2" destOrd="0" presId="urn:microsoft.com/office/officeart/2005/8/layout/process2"/>
    <dgm:cxn modelId="{73881C36-D712-BB44-B73E-A3A743D13E76}" type="presParOf" srcId="{76C11D6E-70BB-3947-806D-F18A23867288}" destId="{28F35CCC-EA6F-4B4E-AB4F-4D61EF352B5A}" srcOrd="3" destOrd="0" presId="urn:microsoft.com/office/officeart/2005/8/layout/process2"/>
    <dgm:cxn modelId="{95258472-F58C-364A-9DDE-C3D6002A4906}" type="presParOf" srcId="{28F35CCC-EA6F-4B4E-AB4F-4D61EF352B5A}" destId="{AE4ED2AD-64C0-1840-8627-A64C885C5015}" srcOrd="0" destOrd="0" presId="urn:microsoft.com/office/officeart/2005/8/layout/process2"/>
    <dgm:cxn modelId="{65898B35-C370-7442-A76D-A5E38FC1B8E1}" type="presParOf" srcId="{76C11D6E-70BB-3947-806D-F18A23867288}" destId="{387B5350-34E0-DA41-8E5A-1B7F766C8F10}" srcOrd="4" destOrd="0" presId="urn:microsoft.com/office/officeart/2005/8/layout/process2"/>
    <dgm:cxn modelId="{15C6F9BE-A153-DC43-BDF2-0DEDC65AA46B}" type="presParOf" srcId="{76C11D6E-70BB-3947-806D-F18A23867288}" destId="{688289A4-2ACE-5342-B2DA-C4CEF2CCF801}" srcOrd="5" destOrd="0" presId="urn:microsoft.com/office/officeart/2005/8/layout/process2"/>
    <dgm:cxn modelId="{26573767-0049-A541-9195-37B4DE8F8AFA}" type="presParOf" srcId="{688289A4-2ACE-5342-B2DA-C4CEF2CCF801}" destId="{19B64945-1D97-1247-B6DE-1E03BF17B0D8}" srcOrd="0" destOrd="0" presId="urn:microsoft.com/office/officeart/2005/8/layout/process2"/>
    <dgm:cxn modelId="{74EBC4D1-A11F-554B-9DD1-A7D2379BA507}" type="presParOf" srcId="{76C11D6E-70BB-3947-806D-F18A23867288}" destId="{C8510B1A-A5CA-B647-8821-E3373C04BD3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94CEA-B797-1741-B382-269CB1E56F8B}">
      <dsp:nvSpPr>
        <dsp:cNvPr id="0" name=""/>
        <dsp:cNvSpPr/>
      </dsp:nvSpPr>
      <dsp:spPr>
        <a:xfrm>
          <a:off x="3592936" y="1964"/>
          <a:ext cx="2872526" cy="730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kern="1200" dirty="0"/>
            <a:t>讀入圖片顏色</a:t>
          </a:r>
        </a:p>
      </dsp:txBody>
      <dsp:txXfrm>
        <a:off x="3614337" y="23365"/>
        <a:ext cx="2829724" cy="687888"/>
      </dsp:txXfrm>
    </dsp:sp>
    <dsp:sp modelId="{E6F57C56-D2EB-2E4C-8A8B-FE059CFA5902}">
      <dsp:nvSpPr>
        <dsp:cNvPr id="0" name=""/>
        <dsp:cNvSpPr/>
      </dsp:nvSpPr>
      <dsp:spPr>
        <a:xfrm rot="5400000">
          <a:off x="4892195" y="750921"/>
          <a:ext cx="274008" cy="3288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4930556" y="778322"/>
        <a:ext cx="197286" cy="191806"/>
      </dsp:txXfrm>
    </dsp:sp>
    <dsp:sp modelId="{37915C9E-A7AC-464F-99B9-BAC5B7AC9858}">
      <dsp:nvSpPr>
        <dsp:cNvPr id="0" name=""/>
        <dsp:cNvSpPr/>
      </dsp:nvSpPr>
      <dsp:spPr>
        <a:xfrm>
          <a:off x="3592936" y="1097999"/>
          <a:ext cx="2872526" cy="730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kern="1200" dirty="0"/>
            <a:t>轉換為灰階</a:t>
          </a:r>
        </a:p>
      </dsp:txBody>
      <dsp:txXfrm>
        <a:off x="3614337" y="1119400"/>
        <a:ext cx="2829724" cy="687888"/>
      </dsp:txXfrm>
    </dsp:sp>
    <dsp:sp modelId="{28F35CCC-EA6F-4B4E-AB4F-4D61EF352B5A}">
      <dsp:nvSpPr>
        <dsp:cNvPr id="0" name=""/>
        <dsp:cNvSpPr/>
      </dsp:nvSpPr>
      <dsp:spPr>
        <a:xfrm rot="5400000">
          <a:off x="4892195" y="1846957"/>
          <a:ext cx="274008" cy="3288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4930556" y="1874358"/>
        <a:ext cx="197286" cy="191806"/>
      </dsp:txXfrm>
    </dsp:sp>
    <dsp:sp modelId="{387B5350-34E0-DA41-8E5A-1B7F766C8F10}">
      <dsp:nvSpPr>
        <dsp:cNvPr id="0" name=""/>
        <dsp:cNvSpPr/>
      </dsp:nvSpPr>
      <dsp:spPr>
        <a:xfrm>
          <a:off x="3592936" y="2194035"/>
          <a:ext cx="2872526" cy="730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kern="1200" dirty="0"/>
            <a:t>若顏色值</a:t>
          </a:r>
          <a:r>
            <a:rPr lang="en-US" altLang="zh-TW" sz="1500" kern="1200" dirty="0"/>
            <a:t>&gt;200*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kern="1200" dirty="0"/>
            <a:t>將此格記為有顏色（指紋有印到）</a:t>
          </a:r>
        </a:p>
      </dsp:txBody>
      <dsp:txXfrm>
        <a:off x="3614337" y="2215436"/>
        <a:ext cx="2829724" cy="687888"/>
      </dsp:txXfrm>
    </dsp:sp>
    <dsp:sp modelId="{688289A4-2ACE-5342-B2DA-C4CEF2CCF801}">
      <dsp:nvSpPr>
        <dsp:cNvPr id="0" name=""/>
        <dsp:cNvSpPr/>
      </dsp:nvSpPr>
      <dsp:spPr>
        <a:xfrm rot="5400000">
          <a:off x="4892195" y="2942992"/>
          <a:ext cx="274008" cy="3288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4930556" y="2970393"/>
        <a:ext cx="197286" cy="191806"/>
      </dsp:txXfrm>
    </dsp:sp>
    <dsp:sp modelId="{C8510B1A-A5CA-B647-8821-E3373C04BD3F}">
      <dsp:nvSpPr>
        <dsp:cNvPr id="0" name=""/>
        <dsp:cNvSpPr/>
      </dsp:nvSpPr>
      <dsp:spPr>
        <a:xfrm>
          <a:off x="3592936" y="3290070"/>
          <a:ext cx="2872526" cy="730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計算寬度的平均及標準差以供判斷</a:t>
          </a:r>
        </a:p>
      </dsp:txBody>
      <dsp:txXfrm>
        <a:off x="3614337" y="3311471"/>
        <a:ext cx="2829724" cy="687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2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73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78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81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867768"/>
            <a:ext cx="10058400" cy="4023360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74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722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328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151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03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807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96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1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934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923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1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067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18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1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5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53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5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53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61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5B7998-87A1-4C6F-801A-89384FAF0EBB}" type="datetimeFigureOut">
              <a:rPr lang="zh-TW" altLang="en-US" smtClean="0"/>
              <a:t>2020/3/29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FC6D537-0F63-41BB-918A-98AACFCFA5E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47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suan1117/PyScience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36822" y="1453243"/>
            <a:ext cx="10718356" cy="1012371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加熱時間與指紋清晰度的關係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3608" y="3884362"/>
            <a:ext cx="4069080" cy="194733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第一組：</a:t>
            </a:r>
            <a:endParaRPr lang="en-US" altLang="zh-TW" sz="24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lang="en-US" altLang="zh-TW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3</a:t>
            </a:r>
            <a:r>
              <a:rPr lang="zh-TW" altLang="en-US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 卓克謙</a:t>
            </a:r>
            <a:r>
              <a:rPr lang="en-US" altLang="zh-TW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  7</a:t>
            </a:r>
            <a:r>
              <a:rPr lang="zh-TW" altLang="en-US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 張睿</a:t>
            </a:r>
            <a:r>
              <a:rPr lang="zh-CN" altLang="en-US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玹</a:t>
            </a:r>
            <a:endParaRPr lang="en-US" altLang="zh-TW" sz="24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lang="en-US" altLang="zh-TW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21</a:t>
            </a:r>
            <a:r>
              <a:rPr lang="zh-TW" altLang="en-US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黃鋕文</a:t>
            </a:r>
            <a:r>
              <a:rPr lang="en-US" altLang="zh-TW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27</a:t>
            </a:r>
            <a:r>
              <a:rPr lang="zh-TW" altLang="en-US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鄭</a:t>
            </a:r>
            <a:r>
              <a:rPr lang="zh-CN" altLang="en-US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弘</a:t>
            </a:r>
            <a:r>
              <a:rPr lang="zh-TW" altLang="en-US" sz="2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煒</a:t>
            </a:r>
          </a:p>
        </p:txBody>
      </p:sp>
    </p:spTree>
    <p:extLst>
      <p:ext uri="{BB962C8B-B14F-4D97-AF65-F5344CB8AC3E}">
        <p14:creationId xmlns:p14="http://schemas.microsoft.com/office/powerpoint/2010/main" val="357564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22FDC-07D1-6A41-B6C7-2E6B4AF0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999678"/>
            <a:ext cx="11094720" cy="858644"/>
          </a:xfrm>
        </p:spPr>
        <p:txBody>
          <a:bodyPr/>
          <a:lstStyle/>
          <a:p>
            <a:pPr algn="ctr"/>
            <a:r>
              <a:rPr kumimoji="1" lang="zh-CN" altLang="en-US" dirty="0"/>
              <a:t>辨識方式二</a:t>
            </a:r>
            <a:r>
              <a:rPr kumimoji="1" lang="zh-TW" altLang="en-US" dirty="0"/>
              <a:t> 程式輔助判斷</a:t>
            </a:r>
          </a:p>
        </p:txBody>
      </p:sp>
    </p:spTree>
    <p:extLst>
      <p:ext uri="{BB962C8B-B14F-4D97-AF65-F5344CB8AC3E}">
        <p14:creationId xmlns:p14="http://schemas.microsoft.com/office/powerpoint/2010/main" val="359891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2268" y="271948"/>
            <a:ext cx="8534400" cy="1507067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使用的程式碼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21454" y="2169308"/>
            <a:ext cx="9749092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chemeClr val="tx1"/>
                </a:solidFill>
                <a:latin typeface="Apple Braille" pitchFamily="2" charset="0"/>
                <a:ea typeface="FangSong" panose="02010609060101010101" pitchFamily="49" charset="-122"/>
              </a:rPr>
              <a:t>源碼：</a:t>
            </a:r>
            <a:r>
              <a:rPr lang="en-US" altLang="zh-TW" sz="2800" dirty="0">
                <a:solidFill>
                  <a:srgbClr val="2998E3"/>
                </a:solidFill>
                <a:latin typeface="Apple Braille" pitchFamily="2" charset="0"/>
                <a:ea typeface="FangSong" panose="02010609060101010101" pitchFamily="49" charset="-122"/>
                <a:hlinkClick r:id="rId2"/>
              </a:rPr>
              <a:t>https://github.com/hsuan1117/</a:t>
            </a:r>
            <a:r>
              <a:rPr lang="en-US" altLang="zh-TW" sz="2800" dirty="0">
                <a:latin typeface="Apple Braille" pitchFamily="2" charset="0"/>
                <a:ea typeface="FangSong" panose="02010609060101010101" pitchFamily="49" charset="-122"/>
                <a:hlinkClick r:id="rId2"/>
              </a:rPr>
              <a:t>PyScience/</a:t>
            </a:r>
            <a:endParaRPr lang="en-US" altLang="zh-TW" sz="2800" dirty="0">
              <a:latin typeface="Apple Braille" pitchFamily="2" charset="0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TW" altLang="en-US" sz="2800" dirty="0">
                <a:latin typeface="Apple Braille" pitchFamily="2" charset="0"/>
                <a:ea typeface="FangSong" panose="02010609060101010101" pitchFamily="49" charset="-122"/>
              </a:rPr>
              <a:t>作者：張睿玹</a:t>
            </a:r>
            <a:endParaRPr lang="en-US" altLang="zh-TW" sz="2800" dirty="0">
              <a:latin typeface="Apple Braille" pitchFamily="2" charset="0"/>
              <a:ea typeface="FangSong" panose="02010609060101010101" pitchFamily="49" charset="-122"/>
            </a:endParaRPr>
          </a:p>
          <a:p>
            <a:pPr marL="0" indent="0">
              <a:buNone/>
            </a:pPr>
            <a:r>
              <a:rPr lang="zh-TW" altLang="en-US" sz="2800" dirty="0">
                <a:latin typeface="Apple Braille" pitchFamily="2" charset="0"/>
                <a:ea typeface="FangSong" panose="02010609060101010101" pitchFamily="49" charset="-122"/>
              </a:rPr>
              <a:t>條款： </a:t>
            </a:r>
            <a:r>
              <a:rPr lang="en-US" altLang="zh-TW" sz="2800" dirty="0">
                <a:latin typeface="Apple Braille" pitchFamily="2" charset="0"/>
                <a:ea typeface="FangSong" panose="02010609060101010101" pitchFamily="49" charset="-122"/>
              </a:rPr>
              <a:t>GPLv3</a:t>
            </a:r>
          </a:p>
        </p:txBody>
      </p:sp>
    </p:spTree>
    <p:extLst>
      <p:ext uri="{BB962C8B-B14F-4D97-AF65-F5344CB8AC3E}">
        <p14:creationId xmlns:p14="http://schemas.microsoft.com/office/powerpoint/2010/main" val="245627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2AF20A-4338-7444-B84C-706799E8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程式碼流程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85FD3B6-7C85-7049-AA85-51A23FF89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603993"/>
              </p:ext>
            </p:extLst>
          </p:nvPr>
        </p:nvGraphicFramePr>
        <p:xfrm>
          <a:off x="1154113" y="1868488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F31F8F50-CAD8-5146-9225-A93FDE14D0B3}"/>
              </a:ext>
            </a:extLst>
          </p:cNvPr>
          <p:cNvSpPr txBox="1"/>
          <p:nvPr/>
        </p:nvSpPr>
        <p:spPr>
          <a:xfrm>
            <a:off x="7811391" y="4579372"/>
            <a:ext cx="4298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*</a:t>
            </a:r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註：</a:t>
            </a:r>
            <a:endParaRPr kumimoji="1" lang="en-US" altLang="zh-TW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轉換為「Ｌ」</a:t>
            </a:r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模式後</a:t>
            </a:r>
            <a:endParaRPr kumimoji="1" lang="en-US" altLang="zh-CN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en-US" altLang="zh-TW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255</a:t>
            </a:r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為黑色，</a:t>
            </a:r>
            <a:r>
              <a:rPr kumimoji="1" lang="en-US" altLang="zh-CN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0</a:t>
            </a:r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為白色</a:t>
            </a:r>
            <a:endParaRPr kumimoji="1" lang="en-US" altLang="zh-CN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數值在</a:t>
            </a:r>
            <a:r>
              <a:rPr kumimoji="1" lang="en-US" altLang="zh-CN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0-255</a:t>
            </a:r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區間</a:t>
            </a:r>
            <a:endParaRPr kumimoji="1" lang="en-US" altLang="zh-CN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目前以</a:t>
            </a:r>
            <a:r>
              <a:rPr kumimoji="1" lang="en-US" altLang="zh-CN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200</a:t>
            </a:r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作為判斷根據最為準確</a:t>
            </a:r>
            <a:endParaRPr kumimoji="1" lang="en-US" altLang="zh-CN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884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B004E-4CB3-FA41-9197-32BC7F3E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程式實際使用效果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230939-8E45-C845-8F1D-AFC0A5328F86}"/>
              </a:ext>
            </a:extLst>
          </p:cNvPr>
          <p:cNvSpPr txBox="1"/>
          <p:nvPr/>
        </p:nvSpPr>
        <p:spPr>
          <a:xfrm>
            <a:off x="3483367" y="23654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738E78-AA29-6C41-A513-813C4E3FC58B}"/>
              </a:ext>
            </a:extLst>
          </p:cNvPr>
          <p:cNvSpPr txBox="1"/>
          <p:nvPr/>
        </p:nvSpPr>
        <p:spPr>
          <a:xfrm>
            <a:off x="3483367" y="386391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FD2986-9991-E640-869F-F7F8D817150E}"/>
              </a:ext>
            </a:extLst>
          </p:cNvPr>
          <p:cNvSpPr txBox="1"/>
          <p:nvPr/>
        </p:nvSpPr>
        <p:spPr>
          <a:xfrm>
            <a:off x="3483367" y="53475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丙</a:t>
            </a:r>
          </a:p>
        </p:txBody>
      </p:sp>
      <p:pic>
        <p:nvPicPr>
          <p:cNvPr id="11" name="圖片 10" descr="一張含有 海灘, 白色, 直立的, 水 的圖片&#10;&#10;自動產生的描述">
            <a:extLst>
              <a:ext uri="{FF2B5EF4-FFF2-40B4-BE49-F238E27FC236}">
                <a16:creationId xmlns:a16="http://schemas.microsoft.com/office/drawing/2014/main" id="{C77BC16E-2AB2-BC4D-9694-18ABDA933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80" y="4955228"/>
            <a:ext cx="820088" cy="1313800"/>
          </a:xfrm>
          <a:prstGeom prst="rect">
            <a:avLst/>
          </a:prstGeom>
        </p:spPr>
      </p:pic>
      <p:pic>
        <p:nvPicPr>
          <p:cNvPr id="13" name="圖片 12" descr="一張含有 布 的圖片&#10;&#10;自動產生的描述">
            <a:extLst>
              <a:ext uri="{FF2B5EF4-FFF2-40B4-BE49-F238E27FC236}">
                <a16:creationId xmlns:a16="http://schemas.microsoft.com/office/drawing/2014/main" id="{CC4CA516-6951-904D-A578-57156DADD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0" y="1902770"/>
            <a:ext cx="831615" cy="1316724"/>
          </a:xfrm>
          <a:prstGeom prst="rect">
            <a:avLst/>
          </a:prstGeom>
        </p:spPr>
      </p:pic>
      <p:pic>
        <p:nvPicPr>
          <p:cNvPr id="15" name="圖片 14" descr="一張含有 室外, 海灘, 男人, 直立的 的圖片&#10;&#10;自動產生的描述">
            <a:extLst>
              <a:ext uri="{FF2B5EF4-FFF2-40B4-BE49-F238E27FC236}">
                <a16:creationId xmlns:a16="http://schemas.microsoft.com/office/drawing/2014/main" id="{C8BA4967-26A5-844E-9346-0588A58BD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80" y="3429000"/>
            <a:ext cx="831614" cy="1316722"/>
          </a:xfrm>
          <a:prstGeom prst="rect">
            <a:avLst/>
          </a:prstGeom>
        </p:spPr>
      </p:pic>
      <p:pic>
        <p:nvPicPr>
          <p:cNvPr id="16" name="圖片 15" descr="一張含有 螢幕擷取畫面 的圖片&#10;&#10;自動產生的描述">
            <a:extLst>
              <a:ext uri="{FF2B5EF4-FFF2-40B4-BE49-F238E27FC236}">
                <a16:creationId xmlns:a16="http://schemas.microsoft.com/office/drawing/2014/main" id="{6788D628-646F-F741-AEA9-55DB3AE78B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" t="14516" r="75725" b="28920"/>
          <a:stretch/>
        </p:blipFill>
        <p:spPr>
          <a:xfrm>
            <a:off x="1383009" y="1858843"/>
            <a:ext cx="1963133" cy="4457036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B434495-4D6C-3545-A2A5-7314D13A0B0E}"/>
              </a:ext>
            </a:extLst>
          </p:cNvPr>
          <p:cNvSpPr txBox="1"/>
          <p:nvPr/>
        </p:nvSpPr>
        <p:spPr>
          <a:xfrm>
            <a:off x="5893881" y="4797475"/>
            <a:ext cx="3817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越清晰</a:t>
            </a:r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kumimoji="1" lang="en-US" altLang="zh-TW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Wingdings" pitchFamily="2" charset="2"/>
              </a:rPr>
              <a:t> </a:t>
            </a:r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Wingdings" pitchFamily="2" charset="2"/>
              </a:rPr>
              <a:t>寬度越大</a:t>
            </a:r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Wingdings" pitchFamily="2" charset="2"/>
              </a:rPr>
              <a:t>、</a:t>
            </a:r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Wingdings" pitchFamily="2" charset="2"/>
              </a:rPr>
              <a:t>間隔越小</a:t>
            </a:r>
            <a:endParaRPr kumimoji="1" lang="en-US" altLang="zh-CN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Wingdings" pitchFamily="2" charset="2"/>
            </a:endParaRPr>
          </a:p>
          <a:p>
            <a:r>
              <a:rPr kumimoji="1" lang="zh-CN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Wingdings" pitchFamily="2" charset="2"/>
              </a:rPr>
              <a:t>越模糊</a:t>
            </a:r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Wingdings" pitchFamily="2" charset="2"/>
              </a:rPr>
              <a:t> </a:t>
            </a:r>
            <a:r>
              <a:rPr kumimoji="1" lang="en-US" altLang="zh-TW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Wingdings" pitchFamily="2" charset="2"/>
              </a:rPr>
              <a:t> </a:t>
            </a:r>
            <a:r>
              <a:rPr kumimoji="1" lang="zh-TW" altLang="en-US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Wingdings" pitchFamily="2" charset="2"/>
              </a:rPr>
              <a:t>寬度越小、間隔越大</a:t>
            </a:r>
            <a:endParaRPr kumimoji="1" lang="en-US" altLang="zh-TW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549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18FFA8-C186-624A-862A-A348DF12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程式問題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03E65-C6D6-6F47-9307-40DF948C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u"/>
            </a:pPr>
            <a:r>
              <a:rPr kumimoji="1" lang="zh-TW" altLang="en-US" dirty="0"/>
              <a:t>必須要是同樣大小的圖片，否則失準</a:t>
            </a:r>
            <a:endParaRPr kumimoji="1" lang="en-US" altLang="zh-TW" dirty="0"/>
          </a:p>
          <a:p>
            <a:pPr>
              <a:buFont typeface="Wingdings" pitchFamily="2" charset="2"/>
              <a:buChar char="u"/>
            </a:pPr>
            <a:r>
              <a:rPr kumimoji="1" lang="zh-TW" altLang="en-US" dirty="0"/>
              <a:t>必須使圖片面積與指紋的比例相似，且若在上面做記號會影響判斷</a:t>
            </a:r>
            <a:endParaRPr kumimoji="1" lang="en-US" altLang="zh-TW" dirty="0"/>
          </a:p>
          <a:p>
            <a:pPr>
              <a:buFont typeface="Wingdings" pitchFamily="2" charset="2"/>
              <a:buChar char="u"/>
            </a:pPr>
            <a:r>
              <a:rPr kumimoji="1" lang="zh-TW" altLang="en-US" dirty="0"/>
              <a:t>參數考量上需多次實驗，得到最佳解</a:t>
            </a:r>
          </a:p>
        </p:txBody>
      </p:sp>
    </p:spTree>
    <p:extLst>
      <p:ext uri="{BB962C8B-B14F-4D97-AF65-F5344CB8AC3E}">
        <p14:creationId xmlns:p14="http://schemas.microsoft.com/office/powerpoint/2010/main" val="347872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7466" y="644829"/>
            <a:ext cx="9557068" cy="1507067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/>
              <a:t>面積</a:t>
            </a:r>
            <a:r>
              <a:rPr lang="en-US" altLang="zh-TW" sz="5400" dirty="0"/>
              <a:t>(X)</a:t>
            </a:r>
            <a:r>
              <a:rPr lang="zh-TW" altLang="en-US" sz="5400" dirty="0"/>
              <a:t>與加熱時間</a:t>
            </a:r>
            <a:r>
              <a:rPr lang="en-US" altLang="zh-TW" sz="5400" dirty="0"/>
              <a:t>(Y)</a:t>
            </a:r>
            <a:r>
              <a:rPr lang="zh-TW" altLang="en-US" sz="5400" dirty="0"/>
              <a:t>的關係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28800" y="2312742"/>
            <a:ext cx="8534400" cy="3615267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tx1"/>
                </a:solidFill>
                <a:latin typeface="Cordia New" panose="020B0304020202020204" pitchFamily="34" charset="-34"/>
                <a:ea typeface="Wawati SC" pitchFamily="82" charset="-122"/>
                <a:cs typeface="Cordia New" panose="020B0304020202020204" pitchFamily="34" charset="-34"/>
              </a:rPr>
              <a:t>R=0.661</a:t>
            </a:r>
            <a:r>
              <a:rPr lang="en-US" altLang="zh-TW" sz="40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→</a:t>
            </a:r>
            <a:r>
              <a:rPr lang="zh-TW" altLang="en-US" sz="40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中度正相關</a:t>
            </a:r>
            <a:endParaRPr lang="en-US" altLang="zh-TW" sz="40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lang="zh-TW" altLang="en-US" sz="40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最佳直線</a:t>
            </a:r>
            <a:r>
              <a:rPr lang="en-US" altLang="zh-TW" sz="4000" dirty="0">
                <a:solidFill>
                  <a:schemeClr val="tx1"/>
                </a:solidFill>
                <a:latin typeface="Cordia New" panose="020B0304020202020204" pitchFamily="34" charset="-34"/>
                <a:ea typeface="Wawati SC" pitchFamily="82" charset="-122"/>
                <a:cs typeface="Cordia New" panose="020B0304020202020204" pitchFamily="34" charset="-34"/>
              </a:rPr>
              <a:t>y=1.12x+10.184</a:t>
            </a:r>
            <a:endParaRPr lang="zh-TW" altLang="en-US" sz="4000" dirty="0">
              <a:solidFill>
                <a:schemeClr val="tx1"/>
              </a:solidFill>
              <a:latin typeface="Cordia New" panose="020B0304020202020204" pitchFamily="34" charset="-34"/>
              <a:ea typeface="Wawati SC" pitchFamily="82" charset="-122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884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6756" y="171587"/>
            <a:ext cx="8534400" cy="1507067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推論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26756" y="2073904"/>
            <a:ext cx="10965244" cy="3615267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加熱時間確實會與指紋清晰度呈正相關</a:t>
            </a:r>
          </a:p>
        </p:txBody>
      </p:sp>
    </p:spTree>
    <p:extLst>
      <p:ext uri="{BB962C8B-B14F-4D97-AF65-F5344CB8AC3E}">
        <p14:creationId xmlns:p14="http://schemas.microsoft.com/office/powerpoint/2010/main" val="130496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 dirty="0">
                <a:latin typeface="+mj-ea"/>
              </a:rPr>
              <a:t>省思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atin typeface="Wawati SC" pitchFamily="82" charset="-122"/>
                <a:ea typeface="Wawati SC" pitchFamily="82" charset="-122"/>
              </a:rPr>
              <a:t>1.</a:t>
            </a:r>
            <a:r>
              <a:rPr lang="zh-TW" altLang="en-US" sz="4400" dirty="0">
                <a:latin typeface="Wawati SC" pitchFamily="82" charset="-122"/>
                <a:ea typeface="Wawati SC" pitchFamily="82" charset="-122"/>
              </a:rPr>
              <a:t>手指狀態的影響</a:t>
            </a:r>
            <a:r>
              <a:rPr lang="en-US" altLang="zh-TW" sz="4400" dirty="0">
                <a:latin typeface="Wawati SC" pitchFamily="82" charset="-122"/>
                <a:ea typeface="Wawati SC" pitchFamily="82" charset="-122"/>
              </a:rPr>
              <a:t>?</a:t>
            </a:r>
          </a:p>
          <a:p>
            <a:r>
              <a:rPr lang="en-US" altLang="zh-TW" sz="4400" dirty="0">
                <a:latin typeface="Wawati SC" pitchFamily="82" charset="-122"/>
                <a:ea typeface="Wawati SC" pitchFamily="82" charset="-122"/>
              </a:rPr>
              <a:t>2.</a:t>
            </a:r>
            <a:r>
              <a:rPr lang="zh-TW" altLang="en-US" sz="4400" dirty="0">
                <a:latin typeface="Wawati SC" pitchFamily="82" charset="-122"/>
                <a:ea typeface="Wawati SC" pitchFamily="82" charset="-122"/>
              </a:rPr>
              <a:t>判斷清晰度的基準</a:t>
            </a:r>
          </a:p>
        </p:txBody>
      </p:sp>
    </p:spTree>
    <p:extLst>
      <p:ext uri="{BB962C8B-B14F-4D97-AF65-F5344CB8AC3E}">
        <p14:creationId xmlns:p14="http://schemas.microsoft.com/office/powerpoint/2010/main" val="387717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492" y="194055"/>
            <a:ext cx="8534400" cy="1507067"/>
          </a:xfrm>
        </p:spPr>
        <p:txBody>
          <a:bodyPr/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實驗動機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8492" y="2295144"/>
            <a:ext cx="8534400" cy="3615267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因對於鑑識的過程充滿了興趣及疑問，尤其是對於指紋有著種種的疑惑，為了瞭解加熱時間不同隊指紋清晰度的影響，而設計了以下實驗。</a:t>
            </a:r>
          </a:p>
        </p:txBody>
      </p:sp>
    </p:spTree>
    <p:extLst>
      <p:ext uri="{BB962C8B-B14F-4D97-AF65-F5344CB8AC3E}">
        <p14:creationId xmlns:p14="http://schemas.microsoft.com/office/powerpoint/2010/main" val="41978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2" y="354244"/>
            <a:ext cx="8534400" cy="1507067"/>
          </a:xfrm>
        </p:spPr>
        <p:txBody>
          <a:bodyPr/>
          <a:lstStyle/>
          <a:p>
            <a:r>
              <a:rPr lang="zh-TW" altLang="en-US" dirty="0"/>
              <a:t>實驗器材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7364" y="2212848"/>
            <a:ext cx="8534400" cy="361526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寧海德林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石油醚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甲醇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紙張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手指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噴霧器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62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2500" y="114299"/>
            <a:ext cx="8534400" cy="1507067"/>
          </a:xfrm>
        </p:spPr>
        <p:txBody>
          <a:bodyPr/>
          <a:lstStyle/>
          <a:p>
            <a:r>
              <a:rPr lang="zh-TW" altLang="en-US" dirty="0"/>
              <a:t>實驗步驟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2500" y="1944751"/>
            <a:ext cx="8534400" cy="361526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1.</a:t>
            </a: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調配寧海德林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2.</a:t>
            </a: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把指紋按在紙上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3.</a:t>
            </a: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噴上寧海德林約</a:t>
            </a:r>
            <a:r>
              <a:rPr lang="en-US" altLang="zh-TW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20</a:t>
            </a: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下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4.</a:t>
            </a: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將紙張放進烘箱分別烘烤</a:t>
            </a:r>
            <a:r>
              <a:rPr lang="en-US" altLang="zh-TW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10</a:t>
            </a: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、</a:t>
            </a:r>
            <a:r>
              <a:rPr lang="en-US" altLang="zh-TW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15</a:t>
            </a: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、</a:t>
            </a:r>
            <a:r>
              <a:rPr lang="en-US" altLang="zh-TW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20</a:t>
            </a: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分鐘</a:t>
            </a:r>
            <a:endParaRPr lang="en-US" altLang="zh-TW" sz="2800" dirty="0">
              <a:solidFill>
                <a:schemeClr val="tx1"/>
              </a:solidFill>
              <a:latin typeface="Wawati SC" pitchFamily="82" charset="-122"/>
              <a:ea typeface="Wawati SC" pitchFamily="82" charset="-122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5.</a:t>
            </a:r>
            <a:r>
              <a:rPr lang="zh-TW" altLang="en-US" sz="2800" dirty="0">
                <a:solidFill>
                  <a:schemeClr val="tx1"/>
                </a:solidFill>
                <a:latin typeface="Wawati SC" pitchFamily="82" charset="-122"/>
                <a:ea typeface="Wawati SC" pitchFamily="82" charset="-122"/>
              </a:rPr>
              <a:t>觀察指紋的清晰程度</a:t>
            </a:r>
          </a:p>
        </p:txBody>
      </p:sp>
    </p:spTree>
    <p:extLst>
      <p:ext uri="{BB962C8B-B14F-4D97-AF65-F5344CB8AC3E}">
        <p14:creationId xmlns:p14="http://schemas.microsoft.com/office/powerpoint/2010/main" val="38467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22FDC-07D1-6A41-B6C7-2E6B4AF0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999678"/>
            <a:ext cx="11094720" cy="858644"/>
          </a:xfrm>
        </p:spPr>
        <p:txBody>
          <a:bodyPr/>
          <a:lstStyle/>
          <a:p>
            <a:pPr algn="ctr"/>
            <a:r>
              <a:rPr kumimoji="1" lang="zh-CN" altLang="en-US" dirty="0"/>
              <a:t>辨識方式一</a:t>
            </a:r>
            <a:r>
              <a:rPr kumimoji="1" lang="zh-TW" altLang="en-US" dirty="0"/>
              <a:t> </a:t>
            </a:r>
            <a:r>
              <a:rPr kumimoji="1" lang="zh-CN" altLang="en-US" dirty="0"/>
              <a:t>面積計算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975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570014" y="1157745"/>
            <a:ext cx="5099788" cy="38248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749"/>
          <a:stretch/>
        </p:blipFill>
        <p:spPr>
          <a:xfrm rot="5400000">
            <a:off x="3437064" y="1024498"/>
            <a:ext cx="5118257" cy="40728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60302" y="1141585"/>
            <a:ext cx="5118255" cy="38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2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190" y="0"/>
            <a:ext cx="9779619" cy="637642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50267" y="5481033"/>
            <a:ext cx="3822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1.3</a:t>
            </a:r>
            <a:r>
              <a:rPr lang="zh-TW" altLang="en-US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平方公分</a:t>
            </a:r>
          </a:p>
        </p:txBody>
      </p:sp>
    </p:spTree>
    <p:extLst>
      <p:ext uri="{BB962C8B-B14F-4D97-AF65-F5344CB8AC3E}">
        <p14:creationId xmlns:p14="http://schemas.microsoft.com/office/powerpoint/2010/main" val="16174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597" y="89210"/>
            <a:ext cx="8502805" cy="6267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53093" y="5431420"/>
            <a:ext cx="3968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4.3</a:t>
            </a:r>
            <a:r>
              <a:rPr lang="zh-TW" alt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平方公分</a:t>
            </a:r>
          </a:p>
        </p:txBody>
      </p:sp>
    </p:spTree>
    <p:extLst>
      <p:ext uri="{BB962C8B-B14F-4D97-AF65-F5344CB8AC3E}">
        <p14:creationId xmlns:p14="http://schemas.microsoft.com/office/powerpoint/2010/main" val="342398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62" y="144805"/>
            <a:ext cx="5660376" cy="552162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13917" y="4896984"/>
            <a:ext cx="44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7.2</a:t>
            </a:r>
            <a:r>
              <a:rPr lang="zh-TW" altLang="en-US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平方公分</a:t>
            </a:r>
          </a:p>
        </p:txBody>
      </p:sp>
    </p:spTree>
    <p:extLst>
      <p:ext uri="{BB962C8B-B14F-4D97-AF65-F5344CB8AC3E}">
        <p14:creationId xmlns:p14="http://schemas.microsoft.com/office/powerpoint/2010/main" val="352714962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578</TotalTime>
  <Words>357</Words>
  <Application>Microsoft Macintosh PowerPoint</Application>
  <PresentationFormat>寬螢幕</PresentationFormat>
  <Paragraphs>57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9" baseType="lpstr">
      <vt:lpstr>Wingdings</vt:lpstr>
      <vt:lpstr>Wingdings 2</vt:lpstr>
      <vt:lpstr>Apple Braille</vt:lpstr>
      <vt:lpstr>Wawati SC</vt:lpstr>
      <vt:lpstr>新細明體</vt:lpstr>
      <vt:lpstr>Calibri Light</vt:lpstr>
      <vt:lpstr>Yuppy SC</vt:lpstr>
      <vt:lpstr>Cordia New</vt:lpstr>
      <vt:lpstr>Microsoft JhengHei</vt:lpstr>
      <vt:lpstr>Calibri</vt:lpstr>
      <vt:lpstr>HDOfficeLightV0</vt:lpstr>
      <vt:lpstr>回顧</vt:lpstr>
      <vt:lpstr>加熱時間與指紋清晰度的關係</vt:lpstr>
      <vt:lpstr>實驗動機</vt:lpstr>
      <vt:lpstr>實驗器材</vt:lpstr>
      <vt:lpstr>實驗步驟</vt:lpstr>
      <vt:lpstr>辨識方式一 面積計算</vt:lpstr>
      <vt:lpstr>PowerPoint 簡報</vt:lpstr>
      <vt:lpstr>PowerPoint 簡報</vt:lpstr>
      <vt:lpstr>PowerPoint 簡報</vt:lpstr>
      <vt:lpstr>PowerPoint 簡報</vt:lpstr>
      <vt:lpstr>辨識方式二 程式輔助判斷</vt:lpstr>
      <vt:lpstr>使用的程式碼</vt:lpstr>
      <vt:lpstr>程式碼流程</vt:lpstr>
      <vt:lpstr>程式實際使用效果</vt:lpstr>
      <vt:lpstr>程式問題</vt:lpstr>
      <vt:lpstr>面積(X)與加熱時間(Y)的關係 </vt:lpstr>
      <vt:lpstr>推論</vt:lpstr>
      <vt:lpstr>省思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加熱時間與指紋清晰度的關係</dc:title>
  <dc:creator>hsunchie</dc:creator>
  <cp:lastModifiedBy>cotpear</cp:lastModifiedBy>
  <cp:revision>53</cp:revision>
  <dcterms:created xsi:type="dcterms:W3CDTF">2020-03-27T10:13:58Z</dcterms:created>
  <dcterms:modified xsi:type="dcterms:W3CDTF">2020-03-29T16:24:35Z</dcterms:modified>
</cp:coreProperties>
</file>